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8">
  <p:sldMasterIdLst>
    <p:sldMasterId id="2147483664" r:id="rId1"/>
  </p:sldMasterIdLst>
  <p:notesMasterIdLst>
    <p:notesMasterId r:id="rId6"/>
  </p:notesMasterIdLst>
  <p:sldIdLst>
    <p:sldId id="270" r:id="rId2"/>
    <p:sldId id="273" r:id="rId3"/>
    <p:sldId id="272" r:id="rId4"/>
    <p:sldId id="278" r:id="rId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574"/>
    <p:restoredTop sz="94741"/>
  </p:normalViewPr>
  <p:slideViewPr>
    <p:cSldViewPr snapToGrid="0">
      <p:cViewPr varScale="1">
        <p:scale>
          <a:sx n="114" d="100"/>
          <a:sy n="114" d="100"/>
        </p:scale>
        <p:origin x="1320" y="1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7FC83F-9C0D-4E77-97CC-8C2A70F9E3B9}" type="datetimeFigureOut">
              <a:rPr lang="zh-CN" altLang="en-US" smtClean="0"/>
              <a:t>2022/9/30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8CB24A-2020-468A-88E0-E7F80E27F500}" type="slidenum">
              <a:rPr lang="zh-CN" altLang="en-US" smtClean="0"/>
              <a:t>‹#›</a:t>
            </a:fld>
            <a:endParaRPr lang="zh-CN" altLang="en-US"/>
          </a:p>
        </p:txBody>
      </p:sp>
    </p:spTree>
    <p:extLst>
      <p:ext uri="{BB962C8B-B14F-4D97-AF65-F5344CB8AC3E}">
        <p14:creationId xmlns:p14="http://schemas.microsoft.com/office/powerpoint/2010/main" val="188115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marL="0" marR="0" lvl="0" indent="0" algn="r" defTabSz="930275" rtl="0" eaLnBrk="1" fontAlgn="base" latinLnBrk="0" hangingPunct="1">
              <a:lnSpc>
                <a:spcPct val="100000"/>
              </a:lnSpc>
              <a:spcBef>
                <a:spcPct val="0"/>
              </a:spcBef>
              <a:spcAft>
                <a:spcPct val="0"/>
              </a:spcAft>
              <a:buClrTx/>
              <a:buSzTx/>
              <a:buFontTx/>
              <a:buNone/>
              <a:tabLst/>
              <a:defRPr/>
            </a:pPr>
            <a:fld id="{E31A0830-7958-478F-A687-980EFBB47EC2}"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30275" rtl="0" eaLnBrk="1" fontAlgn="base" latinLnBrk="0" hangingPunct="1">
                <a:lnSpc>
                  <a:spcPct val="100000"/>
                </a:lnSpc>
                <a:spcBef>
                  <a:spcPct val="0"/>
                </a:spcBef>
                <a:spcAft>
                  <a:spcPct val="0"/>
                </a:spcAft>
                <a:buClrTx/>
                <a:buSzTx/>
                <a:buFontTx/>
                <a:buNone/>
                <a:tabLst/>
                <a:defRPr/>
              </a:pPr>
              <a:t>1</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3490786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fld id="{5B8CB24A-2020-468A-88E0-E7F80E27F500}" type="slidenum">
              <a:rPr lang="zh-CN" altLang="en-US" smtClean="0"/>
              <a:t>3</a:t>
            </a:fld>
            <a:endParaRPr lang="zh-CN" altLang="en-US"/>
          </a:p>
        </p:txBody>
      </p:sp>
    </p:spTree>
    <p:extLst>
      <p:ext uri="{BB962C8B-B14F-4D97-AF65-F5344CB8AC3E}">
        <p14:creationId xmlns:p14="http://schemas.microsoft.com/office/powerpoint/2010/main" val="25953734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fld id="{5B8CB24A-2020-468A-88E0-E7F80E27F500}" type="slidenum">
              <a:rPr lang="zh-CN" altLang="en-US" smtClean="0"/>
              <a:t>4</a:t>
            </a:fld>
            <a:endParaRPr lang="zh-CN" altLang="en-US"/>
          </a:p>
        </p:txBody>
      </p:sp>
    </p:spTree>
    <p:extLst>
      <p:ext uri="{BB962C8B-B14F-4D97-AF65-F5344CB8AC3E}">
        <p14:creationId xmlns:p14="http://schemas.microsoft.com/office/powerpoint/2010/main" val="241696690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574965732"/>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309478926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8B78E712-7E90-46AF-8873-540771249AD5}" type="slidenum">
              <a:rPr kumimoji="0" lang="en-GB" sz="1300" b="0" i="0" u="none" strike="noStrike" kern="1200" cap="none" spc="0" normalizeH="0" baseline="0" noProof="0">
                <a:ln>
                  <a:noFill/>
                </a:ln>
                <a:solidFill>
                  <a:prstClr val="black"/>
                </a:solidFill>
                <a:effectLst/>
                <a:uLnTx/>
                <a:uFillTx/>
                <a:latin typeface="Arial" charset="0"/>
                <a:ea typeface="+mn-ea"/>
                <a:cs typeface="Arial" charset="0"/>
              </a:rPr>
              <a:pPr marL="0" marR="0" lvl="0" indent="0" algn="l" defTabSz="914400" rtl="0" eaLnBrk="0" fontAlgn="base" latinLnBrk="0" hangingPunct="0">
                <a:lnSpc>
                  <a:spcPct val="100000"/>
                </a:lnSpc>
                <a:spcBef>
                  <a:spcPct val="0"/>
                </a:spcBef>
                <a:spcAft>
                  <a:spcPct val="0"/>
                </a:spcAft>
                <a:buClrTx/>
                <a:buSzTx/>
                <a:buFontTx/>
                <a:buNone/>
                <a:tabLst/>
                <a:defRPr/>
              </a:pPr>
              <a:t>‹#›</a:t>
            </a:fld>
            <a:endParaRPr kumimoji="0" lang="en-GB" sz="1300" b="0" i="0" u="none" strike="noStrike" kern="1200" cap="none" spc="0" normalizeH="0" baseline="0" noProof="0" dirty="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4989388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 Id="rId9" Type="http://schemas.openxmlformats.org/officeDocument/2006/relationships/image" Target="../media/image5.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630172"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333"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767489" y="6390452"/>
            <a:ext cx="4680811" cy="323171"/>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100" b="1" i="0" u="none" strike="noStrike" kern="1200" cap="none" spc="30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S2-2208801,SA2#153e, </a:t>
            </a:r>
            <a:r>
              <a:rPr kumimoji="0" lang="en-US" altLang="zh-CN" sz="1100" b="1" i="0" u="none" strike="noStrike" kern="1200" cap="none" spc="30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10</a:t>
            </a:r>
            <a:r>
              <a:rPr kumimoji="0" lang="en-GB" sz="1100" b="1" i="0" u="none" strike="noStrike" kern="1200" cap="none" spc="30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r>
              <a:rPr kumimoji="0" lang="en-US" sz="1100" b="1" i="0" u="none" strike="noStrike" kern="1200" cap="none" spc="30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17</a:t>
            </a:r>
            <a:r>
              <a:rPr kumimoji="0" lang="en-GB" sz="1100" b="1" i="0" u="none" strike="noStrike" kern="1200" cap="none" spc="30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October</a:t>
            </a:r>
            <a:r>
              <a:rPr kumimoji="0" lang="en-US" altLang="zh-CN" sz="1100" b="1" i="0" u="none" strike="noStrike" kern="1200" cap="none" spc="30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r>
              <a:rPr kumimoji="0" lang="en-GB" sz="1100" b="1" i="0" u="none" strike="noStrike" kern="1200" cap="none" spc="30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2022</a:t>
            </a: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1333"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3GPP 2012</a:t>
            </a:r>
            <a:endParaRPr kumimoji="0" lang="en-GB" altLang="en-US" sz="13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3GPP 2022</a:t>
            </a:r>
          </a:p>
        </p:txBody>
      </p:sp>
      <p:pic>
        <p:nvPicPr>
          <p:cNvPr id="11" name="Picture 13" descr="green2.jpg"/>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fld id="{435BA645-663C-49B9-8214-3A0DBAD6F1FF}" type="slidenum">
              <a:rPr kumimoji="0" lang="en-GB" altLang="en-US" sz="1333" b="1"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ctr" defTabSz="914400" rtl="0" eaLnBrk="0" fontAlgn="base" latinLnBrk="0" hangingPunct="0">
                <a:lnSpc>
                  <a:spcPct val="100000"/>
                </a:lnSpc>
                <a:spcBef>
                  <a:spcPct val="0"/>
                </a:spcBef>
                <a:spcAft>
                  <a:spcPct val="0"/>
                </a:spcAft>
                <a:buClrTx/>
                <a:buSzTx/>
                <a:buFontTx/>
                <a:buNone/>
                <a:tabLst/>
                <a:defRPr/>
              </a:pPr>
              <a:t>‹#›</a:t>
            </a:fld>
            <a:endParaRPr kumimoji="0" lang="en-GB" altLang="en-US" sz="1333"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altLang="en-US" sz="13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943849286"/>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7"/>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8"/>
        </a:buBlip>
        <a:defRPr sz="3200">
          <a:solidFill>
            <a:schemeClr val="tx1"/>
          </a:solidFill>
          <a:latin typeface="+mn-lt"/>
        </a:defRPr>
      </a:lvl2pPr>
      <a:lvl3pPr marL="1522413" indent="-303213" algn="l" rtl="0" eaLnBrk="0" fontAlgn="base" hangingPunct="0">
        <a:spcBef>
          <a:spcPct val="20000"/>
        </a:spcBef>
        <a:spcAft>
          <a:spcPct val="0"/>
        </a:spcAft>
        <a:buBlip>
          <a:blip r:embed="rId9"/>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8.tiff"/></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344695" y="2800471"/>
            <a:ext cx="8101893" cy="727731"/>
          </a:xfrm>
        </p:spPr>
        <p:txBody>
          <a:bodyPr>
            <a:noAutofit/>
          </a:bodyPr>
          <a:lstStyle/>
          <a:p>
            <a:pPr>
              <a:defRPr/>
            </a:pPr>
            <a:r>
              <a:rPr lang="en-GB" sz="4800" dirty="0"/>
              <a:t>DP</a:t>
            </a:r>
            <a:r>
              <a:rPr lang="zh-CN" altLang="en-US" sz="4800" dirty="0"/>
              <a:t> </a:t>
            </a:r>
            <a:r>
              <a:rPr lang="en-GB" sz="4800" dirty="0"/>
              <a:t>on the effectiveness of asynchronous </a:t>
            </a:r>
            <a:r>
              <a:rPr lang="en-GB" sz="4800"/>
              <a:t>redundant steering mode</a:t>
            </a:r>
            <a:endParaRPr lang="en-GB" sz="4800" dirty="0"/>
          </a:p>
        </p:txBody>
      </p:sp>
      <p:sp>
        <p:nvSpPr>
          <p:cNvPr id="6147" name="Subtitle 6"/>
          <p:cNvSpPr>
            <a:spLocks noGrp="1"/>
          </p:cNvSpPr>
          <p:nvPr>
            <p:ph type="subTitle" idx="1"/>
          </p:nvPr>
        </p:nvSpPr>
        <p:spPr>
          <a:xfrm>
            <a:off x="4858840" y="4364042"/>
            <a:ext cx="3057699" cy="836110"/>
          </a:xfrm>
        </p:spPr>
        <p:txBody>
          <a:bodyPr/>
          <a:lstStyle/>
          <a:p>
            <a:pPr>
              <a:lnSpc>
                <a:spcPct val="80000"/>
              </a:lnSpc>
            </a:pPr>
            <a:br>
              <a:rPr lang="en-US" altLang="en-US" sz="2667" dirty="0"/>
            </a:br>
            <a:r>
              <a:rPr lang="fr-FR" sz="2400" u="sng" dirty="0">
                <a:latin typeface="Arial" charset="0"/>
              </a:rPr>
              <a:t>Source</a:t>
            </a:r>
            <a:r>
              <a:rPr lang="fr-FR" sz="2400" dirty="0">
                <a:latin typeface="Arial" charset="0"/>
              </a:rPr>
              <a:t>: </a:t>
            </a:r>
            <a:r>
              <a:rPr lang="en-US" altLang="zh-CN" sz="2400" dirty="0">
                <a:latin typeface="Arial" charset="0"/>
              </a:rPr>
              <a:t>Alibaba</a:t>
            </a:r>
            <a:endParaRPr lang="en-US" altLang="en-US" sz="2667" dirty="0">
              <a:latin typeface="Arial" panose="020B0604020202020204" pitchFamily="34" charset="0"/>
            </a:endParaRPr>
          </a:p>
          <a:p>
            <a:pPr>
              <a:lnSpc>
                <a:spcPct val="80000"/>
              </a:lnSpc>
              <a:defRPr/>
            </a:pPr>
            <a:endParaRPr lang="en-GB" altLang="en-US" sz="2667" dirty="0">
              <a:latin typeface="Arial" panose="020B0604020202020204" pitchFamily="34" charset="0"/>
            </a:endParaRPr>
          </a:p>
        </p:txBody>
      </p:sp>
      <p:sp>
        <p:nvSpPr>
          <p:cNvPr id="2" name="文本框 1">
            <a:extLst>
              <a:ext uri="{FF2B5EF4-FFF2-40B4-BE49-F238E27FC236}">
                <a16:creationId xmlns:a16="http://schemas.microsoft.com/office/drawing/2014/main" id="{8B8DC9D2-8990-2C04-D1E9-12D7EB13BC17}"/>
              </a:ext>
            </a:extLst>
          </p:cNvPr>
          <p:cNvSpPr txBox="1"/>
          <p:nvPr/>
        </p:nvSpPr>
        <p:spPr>
          <a:xfrm>
            <a:off x="3365500" y="6540500"/>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186250980"/>
      </p:ext>
    </p:extLst>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39616" y="181151"/>
            <a:ext cx="7925485" cy="845391"/>
          </a:xfrm>
        </p:spPr>
        <p:txBody>
          <a:bodyPr/>
          <a:lstStyle/>
          <a:p>
            <a:pPr>
              <a:lnSpc>
                <a:spcPct val="80000"/>
              </a:lnSpc>
            </a:pPr>
            <a:r>
              <a:rPr lang="en-US" altLang="zh-CN" sz="3400" dirty="0"/>
              <a:t>Why multi-path transmission with different packet is need?</a:t>
            </a:r>
            <a:endParaRPr lang="zh-CN" altLang="en-US" sz="3400" dirty="0"/>
          </a:p>
        </p:txBody>
      </p:sp>
      <p:sp>
        <p:nvSpPr>
          <p:cNvPr id="13" name="文本框 12"/>
          <p:cNvSpPr txBox="1"/>
          <p:nvPr/>
        </p:nvSpPr>
        <p:spPr>
          <a:xfrm>
            <a:off x="450523" y="1417498"/>
            <a:ext cx="11093777" cy="1015663"/>
          </a:xfrm>
          <a:prstGeom prst="rect">
            <a:avLst/>
          </a:prstGeom>
          <a:noFill/>
        </p:spPr>
        <p:txBody>
          <a:bodyPr wrap="square" rtlCol="0">
            <a:spAutoFit/>
          </a:bodyPr>
          <a:lstStyle/>
          <a:p>
            <a:pPr marL="536013" lvl="1" indent="-536013">
              <a:buBlip>
                <a:blip r:embed="rId2"/>
              </a:buBlip>
            </a:pPr>
            <a:r>
              <a:rPr lang="en-US" altLang="zh-CN" sz="2000" dirty="0"/>
              <a:t>Nowadays, live video broadcasting Service and online gaming become more and more popular. These kinds of applications need both low latency and how throughput because customer can not tolerate long delay when opening the video/game or watching the video or playing the online game.</a:t>
            </a:r>
          </a:p>
        </p:txBody>
      </p:sp>
      <p:sp>
        <p:nvSpPr>
          <p:cNvPr id="8" name="文本框 7">
            <a:extLst>
              <a:ext uri="{FF2B5EF4-FFF2-40B4-BE49-F238E27FC236}">
                <a16:creationId xmlns:a16="http://schemas.microsoft.com/office/drawing/2014/main" id="{D272847C-8457-2348-8964-03D275FDE78B}"/>
              </a:ext>
            </a:extLst>
          </p:cNvPr>
          <p:cNvSpPr txBox="1"/>
          <p:nvPr/>
        </p:nvSpPr>
        <p:spPr>
          <a:xfrm>
            <a:off x="458337" y="4519897"/>
            <a:ext cx="11335511" cy="1323439"/>
          </a:xfrm>
          <a:prstGeom prst="rect">
            <a:avLst/>
          </a:prstGeom>
          <a:noFill/>
        </p:spPr>
        <p:txBody>
          <a:bodyPr wrap="square" rtlCol="0">
            <a:spAutoFit/>
          </a:bodyPr>
          <a:lstStyle/>
          <a:p>
            <a:pPr marL="536013" lvl="1" indent="-536013">
              <a:buBlip>
                <a:blip r:embed="rId2"/>
              </a:buBlip>
            </a:pPr>
            <a:r>
              <a:rPr lang="en-US" altLang="zh-CN" sz="2000" dirty="0"/>
              <a:t>In order to meet the aforementioned requirement, multi-path transmission is needed because the additional path can be used to transmit different packets in order to ensure the throughput requirement of the applications. A single path transmission cannot guarantee the throughput even if it has low latency.</a:t>
            </a:r>
          </a:p>
        </p:txBody>
      </p:sp>
      <p:pic>
        <p:nvPicPr>
          <p:cNvPr id="4" name="图片 3">
            <a:extLst>
              <a:ext uri="{FF2B5EF4-FFF2-40B4-BE49-F238E27FC236}">
                <a16:creationId xmlns:a16="http://schemas.microsoft.com/office/drawing/2014/main" id="{95F19700-5F49-B165-3C3B-E8B0510AC886}"/>
              </a:ext>
            </a:extLst>
          </p:cNvPr>
          <p:cNvPicPr>
            <a:picLocks noChangeAspect="1"/>
          </p:cNvPicPr>
          <p:nvPr/>
        </p:nvPicPr>
        <p:blipFill>
          <a:blip r:embed="rId3"/>
          <a:stretch>
            <a:fillRect/>
          </a:stretch>
        </p:blipFill>
        <p:spPr>
          <a:xfrm>
            <a:off x="1744725" y="2588205"/>
            <a:ext cx="2352822" cy="1762438"/>
          </a:xfrm>
          <a:prstGeom prst="rect">
            <a:avLst/>
          </a:prstGeom>
        </p:spPr>
      </p:pic>
      <p:pic>
        <p:nvPicPr>
          <p:cNvPr id="5" name="图片 4">
            <a:extLst>
              <a:ext uri="{FF2B5EF4-FFF2-40B4-BE49-F238E27FC236}">
                <a16:creationId xmlns:a16="http://schemas.microsoft.com/office/drawing/2014/main" id="{84C0B9BE-2674-23C4-665D-8505E271202F}"/>
              </a:ext>
            </a:extLst>
          </p:cNvPr>
          <p:cNvPicPr>
            <a:picLocks noChangeAspect="1"/>
          </p:cNvPicPr>
          <p:nvPr/>
        </p:nvPicPr>
        <p:blipFill>
          <a:blip r:embed="rId4"/>
          <a:stretch>
            <a:fillRect/>
          </a:stretch>
        </p:blipFill>
        <p:spPr>
          <a:xfrm>
            <a:off x="6902360" y="2588205"/>
            <a:ext cx="3074304" cy="1729296"/>
          </a:xfrm>
          <a:prstGeom prst="rect">
            <a:avLst/>
          </a:prstGeom>
        </p:spPr>
      </p:pic>
    </p:spTree>
    <p:extLst>
      <p:ext uri="{BB962C8B-B14F-4D97-AF65-F5344CB8AC3E}">
        <p14:creationId xmlns:p14="http://schemas.microsoft.com/office/powerpoint/2010/main" val="132538889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6DC3DD9D-95B0-715D-1A34-922CA0A3EA2B}"/>
              </a:ext>
            </a:extLst>
          </p:cNvPr>
          <p:cNvSpPr>
            <a:spLocks noGrp="1"/>
          </p:cNvSpPr>
          <p:nvPr>
            <p:ph type="title"/>
          </p:nvPr>
        </p:nvSpPr>
        <p:spPr>
          <a:xfrm>
            <a:off x="1839616" y="181151"/>
            <a:ext cx="7925485" cy="845391"/>
          </a:xfrm>
        </p:spPr>
        <p:txBody>
          <a:bodyPr/>
          <a:lstStyle/>
          <a:p>
            <a:pPr>
              <a:lnSpc>
                <a:spcPct val="80000"/>
              </a:lnSpc>
            </a:pPr>
            <a:r>
              <a:rPr lang="en-US" altLang="zh-CN" sz="3400" dirty="0"/>
              <a:t>Why MP out-of-order needs to be solved?</a:t>
            </a:r>
            <a:endParaRPr lang="zh-CN" altLang="en-US" sz="3400" dirty="0"/>
          </a:p>
        </p:txBody>
      </p:sp>
      <p:sp>
        <p:nvSpPr>
          <p:cNvPr id="5" name="文本框 4">
            <a:extLst>
              <a:ext uri="{FF2B5EF4-FFF2-40B4-BE49-F238E27FC236}">
                <a16:creationId xmlns:a16="http://schemas.microsoft.com/office/drawing/2014/main" id="{A5D06E53-A594-726A-5290-0CC022AC9B29}"/>
              </a:ext>
            </a:extLst>
          </p:cNvPr>
          <p:cNvSpPr txBox="1"/>
          <p:nvPr/>
        </p:nvSpPr>
        <p:spPr>
          <a:xfrm>
            <a:off x="518726" y="1392717"/>
            <a:ext cx="11335511" cy="584775"/>
          </a:xfrm>
          <a:prstGeom prst="rect">
            <a:avLst/>
          </a:prstGeom>
          <a:noFill/>
        </p:spPr>
        <p:txBody>
          <a:bodyPr wrap="square" rtlCol="0">
            <a:spAutoFit/>
          </a:bodyPr>
          <a:lstStyle/>
          <a:p>
            <a:pPr marL="536013" lvl="1" indent="-536013">
              <a:buBlip>
                <a:blip r:embed="rId3"/>
              </a:buBlip>
            </a:pPr>
            <a:r>
              <a:rPr lang="en-US" altLang="zh-CN" sz="1600" b="0" i="0" dirty="0">
                <a:solidFill>
                  <a:srgbClr val="000000"/>
                </a:solidFill>
                <a:effectLst/>
                <a:latin typeface="Arial" panose="020B0604020202020204" pitchFamily="34" charset="0"/>
              </a:rPr>
              <a:t>In the case that </a:t>
            </a:r>
            <a:r>
              <a:rPr lang="en-US" altLang="zh-CN" sz="1600" dirty="0">
                <a:solidFill>
                  <a:srgbClr val="000000"/>
                </a:solidFill>
                <a:latin typeface="Arial" panose="020B0604020202020204" pitchFamily="34" charset="0"/>
              </a:rPr>
              <a:t>two path transmit different packets, </a:t>
            </a:r>
            <a:r>
              <a:rPr lang="en" altLang="zh-CN" sz="1600" b="0" i="0" dirty="0">
                <a:solidFill>
                  <a:srgbClr val="000000"/>
                </a:solidFill>
                <a:effectLst/>
                <a:latin typeface="Arial" panose="020B0604020202020204" pitchFamily="34" charset="0"/>
              </a:rPr>
              <a:t>MP out-of-order delivery issue happens when the 2 path has big delay </a:t>
            </a:r>
            <a:r>
              <a:rPr lang="en" altLang="zh-CN" sz="1600" dirty="0">
                <a:solidFill>
                  <a:srgbClr val="000000"/>
                </a:solidFill>
                <a:latin typeface="Arial" panose="020B0604020202020204" pitchFamily="34" charset="0"/>
              </a:rPr>
              <a:t>difference</a:t>
            </a:r>
            <a:r>
              <a:rPr lang="en-US" altLang="zh-CN" sz="1600" dirty="0">
                <a:solidFill>
                  <a:srgbClr val="000000"/>
                </a:solidFill>
                <a:latin typeface="Arial" panose="020B0604020202020204" pitchFamily="34" charset="0"/>
              </a:rPr>
              <a:t>. The delay difference may happen due to the faster varying wireless environment.</a:t>
            </a:r>
          </a:p>
        </p:txBody>
      </p:sp>
      <p:pic>
        <p:nvPicPr>
          <p:cNvPr id="7" name="图片 6">
            <a:extLst>
              <a:ext uri="{FF2B5EF4-FFF2-40B4-BE49-F238E27FC236}">
                <a16:creationId xmlns:a16="http://schemas.microsoft.com/office/drawing/2014/main" id="{9587CB62-658A-C2D2-D4F1-AFA9E4F0769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70003" y="3565502"/>
            <a:ext cx="3060885" cy="2259225"/>
          </a:xfrm>
          <a:prstGeom prst="rect">
            <a:avLst/>
          </a:prstGeom>
        </p:spPr>
      </p:pic>
      <p:pic>
        <p:nvPicPr>
          <p:cNvPr id="9" name="图片 8">
            <a:extLst>
              <a:ext uri="{FF2B5EF4-FFF2-40B4-BE49-F238E27FC236}">
                <a16:creationId xmlns:a16="http://schemas.microsoft.com/office/drawing/2014/main" id="{CBF112BB-C616-3E2E-B4BB-791426F2CA2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63442" y="3513074"/>
            <a:ext cx="3819404" cy="2328905"/>
          </a:xfrm>
          <a:prstGeom prst="rect">
            <a:avLst/>
          </a:prstGeom>
        </p:spPr>
      </p:pic>
      <p:sp>
        <p:nvSpPr>
          <p:cNvPr id="12" name="文本框 11">
            <a:extLst>
              <a:ext uri="{FF2B5EF4-FFF2-40B4-BE49-F238E27FC236}">
                <a16:creationId xmlns:a16="http://schemas.microsoft.com/office/drawing/2014/main" id="{C06526F8-DC97-9EC8-CCF8-B514D07D3C9D}"/>
              </a:ext>
            </a:extLst>
          </p:cNvPr>
          <p:cNvSpPr txBox="1"/>
          <p:nvPr/>
        </p:nvSpPr>
        <p:spPr>
          <a:xfrm>
            <a:off x="510100" y="2096155"/>
            <a:ext cx="11566881" cy="584775"/>
          </a:xfrm>
          <a:prstGeom prst="rect">
            <a:avLst/>
          </a:prstGeom>
          <a:noFill/>
        </p:spPr>
        <p:txBody>
          <a:bodyPr wrap="square" rtlCol="0">
            <a:spAutoFit/>
          </a:bodyPr>
          <a:lstStyle/>
          <a:p>
            <a:pPr marL="536013" lvl="1" indent="-536013">
              <a:buBlip>
                <a:blip r:embed="rId3"/>
              </a:buBlip>
            </a:pPr>
            <a:r>
              <a:rPr lang="en" altLang="zh-CN" sz="1600" dirty="0">
                <a:solidFill>
                  <a:srgbClr val="000000"/>
                </a:solidFill>
                <a:latin typeface="Arial" panose="020B0604020202020204" pitchFamily="34" charset="0"/>
              </a:rPr>
              <a:t>As shown in the left figure</a:t>
            </a:r>
            <a:r>
              <a:rPr lang="zh-CN" altLang="en-US" sz="1600" dirty="0">
                <a:solidFill>
                  <a:srgbClr val="000000"/>
                </a:solidFill>
                <a:latin typeface="Arial" panose="020B0604020202020204" pitchFamily="34" charset="0"/>
              </a:rPr>
              <a:t> </a:t>
            </a:r>
            <a:r>
              <a:rPr lang="en-US" altLang="zh-CN" sz="1600" dirty="0">
                <a:solidFill>
                  <a:srgbClr val="000000"/>
                </a:solidFill>
                <a:latin typeface="Arial" panose="020B0604020202020204" pitchFamily="34" charset="0"/>
              </a:rPr>
              <a:t>1</a:t>
            </a:r>
            <a:r>
              <a:rPr lang="en" altLang="zh-CN" sz="1600" dirty="0">
                <a:solidFill>
                  <a:srgbClr val="000000"/>
                </a:solidFill>
                <a:latin typeface="Arial" panose="020B0604020202020204" pitchFamily="34" charset="0"/>
              </a:rPr>
              <a:t>, during the multi-path transmission, the path 1 (e.g. non-3GPP path) is deteriorated because of fast changing wireless environment, causing serious MP out-of-order delivery issue on the UE side. </a:t>
            </a:r>
            <a:endParaRPr lang="zh-CN" altLang="en-US" sz="1600" dirty="0">
              <a:solidFill>
                <a:srgbClr val="000000"/>
              </a:solidFill>
              <a:latin typeface="Arial" panose="020B0604020202020204" pitchFamily="34" charset="0"/>
            </a:endParaRPr>
          </a:p>
        </p:txBody>
      </p:sp>
      <p:sp>
        <p:nvSpPr>
          <p:cNvPr id="16" name="文本框 15">
            <a:extLst>
              <a:ext uri="{FF2B5EF4-FFF2-40B4-BE49-F238E27FC236}">
                <a16:creationId xmlns:a16="http://schemas.microsoft.com/office/drawing/2014/main" id="{EEF9C94F-D6C4-AB91-A3BF-46B1995DD564}"/>
              </a:ext>
            </a:extLst>
          </p:cNvPr>
          <p:cNvSpPr txBox="1"/>
          <p:nvPr/>
        </p:nvSpPr>
        <p:spPr>
          <a:xfrm>
            <a:off x="510099" y="2910681"/>
            <a:ext cx="11566881" cy="584775"/>
          </a:xfrm>
          <a:prstGeom prst="rect">
            <a:avLst/>
          </a:prstGeom>
          <a:noFill/>
        </p:spPr>
        <p:txBody>
          <a:bodyPr wrap="square" rtlCol="0">
            <a:spAutoFit/>
          </a:bodyPr>
          <a:lstStyle/>
          <a:p>
            <a:pPr marL="536013" lvl="1" indent="-536013">
              <a:buBlip>
                <a:blip r:embed="rId3"/>
              </a:buBlip>
            </a:pPr>
            <a:r>
              <a:rPr lang="en" altLang="zh-CN" sz="1600" dirty="0">
                <a:solidFill>
                  <a:srgbClr val="000000"/>
                </a:solidFill>
                <a:latin typeface="Arial" panose="020B0604020202020204" pitchFamily="34" charset="0"/>
              </a:rPr>
              <a:t>As shown in the left figure</a:t>
            </a:r>
            <a:r>
              <a:rPr lang="zh-CN" altLang="en-US" sz="1600" dirty="0">
                <a:solidFill>
                  <a:srgbClr val="000000"/>
                </a:solidFill>
                <a:latin typeface="Arial" panose="020B0604020202020204" pitchFamily="34" charset="0"/>
              </a:rPr>
              <a:t> </a:t>
            </a:r>
            <a:r>
              <a:rPr lang="en-US" altLang="zh-CN" sz="1600" dirty="0">
                <a:solidFill>
                  <a:srgbClr val="000000"/>
                </a:solidFill>
                <a:latin typeface="Arial" panose="020B0604020202020204" pitchFamily="34" charset="0"/>
              </a:rPr>
              <a:t>2</a:t>
            </a:r>
            <a:r>
              <a:rPr lang="en" altLang="zh-CN" sz="1600" dirty="0">
                <a:solidFill>
                  <a:srgbClr val="000000"/>
                </a:solidFill>
                <a:latin typeface="Arial" panose="020B0604020202020204" pitchFamily="34" charset="0"/>
              </a:rPr>
              <a:t>, the UE suffers from serious video re-buffering because of the severe MP out-of-order issue. This results in serious </a:t>
            </a:r>
            <a:r>
              <a:rPr lang="en" altLang="zh-CN" sz="1600" dirty="0" err="1">
                <a:solidFill>
                  <a:srgbClr val="000000"/>
                </a:solidFill>
                <a:latin typeface="Arial" panose="020B0604020202020204" pitchFamily="34" charset="0"/>
              </a:rPr>
              <a:t>QoE</a:t>
            </a:r>
            <a:r>
              <a:rPr lang="en" altLang="zh-CN" sz="1600" dirty="0">
                <a:solidFill>
                  <a:srgbClr val="000000"/>
                </a:solidFill>
                <a:latin typeface="Arial" panose="020B0604020202020204" pitchFamily="34" charset="0"/>
              </a:rPr>
              <a:t> downgrade from UE side.</a:t>
            </a:r>
            <a:endParaRPr lang="zh-CN" altLang="en-US" sz="1600" dirty="0">
              <a:solidFill>
                <a:srgbClr val="000000"/>
              </a:solidFill>
              <a:latin typeface="Arial" panose="020B0604020202020204" pitchFamily="34" charset="0"/>
            </a:endParaRPr>
          </a:p>
        </p:txBody>
      </p:sp>
      <p:sp>
        <p:nvSpPr>
          <p:cNvPr id="18" name="文本框 17">
            <a:extLst>
              <a:ext uri="{FF2B5EF4-FFF2-40B4-BE49-F238E27FC236}">
                <a16:creationId xmlns:a16="http://schemas.microsoft.com/office/drawing/2014/main" id="{27F323A8-5D74-D832-66B9-91E4AB93C342}"/>
              </a:ext>
            </a:extLst>
          </p:cNvPr>
          <p:cNvSpPr txBox="1"/>
          <p:nvPr/>
        </p:nvSpPr>
        <p:spPr>
          <a:xfrm>
            <a:off x="1988392" y="5867857"/>
            <a:ext cx="2538984" cy="276999"/>
          </a:xfrm>
          <a:prstGeom prst="rect">
            <a:avLst/>
          </a:prstGeom>
          <a:noFill/>
        </p:spPr>
        <p:txBody>
          <a:bodyPr wrap="square">
            <a:spAutoFit/>
          </a:bodyPr>
          <a:lstStyle/>
          <a:p>
            <a:pPr algn="ctr"/>
            <a:r>
              <a:rPr lang="en-US" altLang="zh-CN" sz="1200" dirty="0">
                <a:solidFill>
                  <a:srgbClr val="000000"/>
                </a:solidFill>
                <a:latin typeface="Arial" panose="020B0604020202020204" pitchFamily="34" charset="0"/>
              </a:rPr>
              <a:t>(1)</a:t>
            </a:r>
            <a:r>
              <a:rPr lang="zh-CN" altLang="en-US" sz="1200" dirty="0">
                <a:solidFill>
                  <a:srgbClr val="000000"/>
                </a:solidFill>
                <a:latin typeface="Arial" panose="020B0604020202020204" pitchFamily="34" charset="0"/>
              </a:rPr>
              <a:t> </a:t>
            </a:r>
            <a:r>
              <a:rPr lang="en-US" altLang="zh-CN" sz="1200" dirty="0">
                <a:solidFill>
                  <a:srgbClr val="000000"/>
                </a:solidFill>
                <a:latin typeface="Arial" panose="020B0604020202020204" pitchFamily="34" charset="0"/>
              </a:rPr>
              <a:t>Throughput</a:t>
            </a:r>
            <a:r>
              <a:rPr lang="zh-CN" altLang="en-US" sz="1200" dirty="0">
                <a:solidFill>
                  <a:srgbClr val="000000"/>
                </a:solidFill>
                <a:latin typeface="Arial" panose="020B0604020202020204" pitchFamily="34" charset="0"/>
              </a:rPr>
              <a:t> </a:t>
            </a:r>
            <a:r>
              <a:rPr lang="en-US" altLang="zh-CN" sz="1200" dirty="0">
                <a:solidFill>
                  <a:srgbClr val="000000"/>
                </a:solidFill>
                <a:latin typeface="Arial" panose="020B0604020202020204" pitchFamily="34" charset="0"/>
              </a:rPr>
              <a:t>for</a:t>
            </a:r>
            <a:r>
              <a:rPr lang="zh-CN" altLang="en-US" sz="1200" dirty="0">
                <a:solidFill>
                  <a:srgbClr val="000000"/>
                </a:solidFill>
                <a:latin typeface="Arial" panose="020B0604020202020204" pitchFamily="34" charset="0"/>
              </a:rPr>
              <a:t> </a:t>
            </a:r>
            <a:r>
              <a:rPr lang="en-US" altLang="zh-CN" sz="1200" dirty="0">
                <a:solidFill>
                  <a:srgbClr val="000000"/>
                </a:solidFill>
                <a:latin typeface="Arial" panose="020B0604020202020204" pitchFamily="34" charset="0"/>
              </a:rPr>
              <a:t>different</a:t>
            </a:r>
            <a:r>
              <a:rPr lang="zh-CN" altLang="en-US" sz="1200" dirty="0">
                <a:solidFill>
                  <a:srgbClr val="000000"/>
                </a:solidFill>
                <a:latin typeface="Arial" panose="020B0604020202020204" pitchFamily="34" charset="0"/>
              </a:rPr>
              <a:t> </a:t>
            </a:r>
            <a:r>
              <a:rPr lang="en-US" altLang="zh-CN" sz="1200" dirty="0">
                <a:solidFill>
                  <a:srgbClr val="000000"/>
                </a:solidFill>
                <a:latin typeface="Arial" panose="020B0604020202020204" pitchFamily="34" charset="0"/>
              </a:rPr>
              <a:t>paths</a:t>
            </a:r>
            <a:endParaRPr lang="zh-CN" altLang="en-US" sz="1200" dirty="0"/>
          </a:p>
        </p:txBody>
      </p:sp>
      <p:sp>
        <p:nvSpPr>
          <p:cNvPr id="19" name="文本框 18">
            <a:extLst>
              <a:ext uri="{FF2B5EF4-FFF2-40B4-BE49-F238E27FC236}">
                <a16:creationId xmlns:a16="http://schemas.microsoft.com/office/drawing/2014/main" id="{BB8AD28F-8FB6-DC78-C1AF-C59ABE54AB08}"/>
              </a:ext>
            </a:extLst>
          </p:cNvPr>
          <p:cNvSpPr txBox="1"/>
          <p:nvPr/>
        </p:nvSpPr>
        <p:spPr>
          <a:xfrm>
            <a:off x="7742336" y="5836051"/>
            <a:ext cx="2824948" cy="461665"/>
          </a:xfrm>
          <a:prstGeom prst="rect">
            <a:avLst/>
          </a:prstGeom>
          <a:noFill/>
        </p:spPr>
        <p:txBody>
          <a:bodyPr wrap="square">
            <a:spAutoFit/>
          </a:bodyPr>
          <a:lstStyle/>
          <a:p>
            <a:pPr algn="ctr"/>
            <a:r>
              <a:rPr lang="en-US" altLang="zh-CN" sz="1200" dirty="0">
                <a:solidFill>
                  <a:srgbClr val="000000"/>
                </a:solidFill>
                <a:latin typeface="Arial" panose="020B0604020202020204" pitchFamily="34" charset="0"/>
              </a:rPr>
              <a:t>(2)</a:t>
            </a:r>
            <a:r>
              <a:rPr lang="zh-CN" altLang="en-US" sz="1200" dirty="0">
                <a:solidFill>
                  <a:srgbClr val="000000"/>
                </a:solidFill>
                <a:latin typeface="Arial" panose="020B0604020202020204" pitchFamily="34" charset="0"/>
              </a:rPr>
              <a:t> </a:t>
            </a:r>
            <a:r>
              <a:rPr lang="en-US" altLang="zh-CN" sz="1200" dirty="0">
                <a:solidFill>
                  <a:srgbClr val="000000"/>
                </a:solidFill>
                <a:latin typeface="Arial" panose="020B0604020202020204" pitchFamily="34" charset="0"/>
              </a:rPr>
              <a:t>UE buffer level</a:t>
            </a:r>
            <a:r>
              <a:rPr lang="zh-CN" altLang="en-US" sz="1200" dirty="0">
                <a:solidFill>
                  <a:srgbClr val="000000"/>
                </a:solidFill>
                <a:latin typeface="Arial" panose="020B0604020202020204" pitchFamily="34" charset="0"/>
              </a:rPr>
              <a:t> </a:t>
            </a:r>
            <a:r>
              <a:rPr lang="en-US" altLang="zh-CN" sz="1200" dirty="0">
                <a:solidFill>
                  <a:srgbClr val="000000"/>
                </a:solidFill>
                <a:latin typeface="Arial" panose="020B0604020202020204" pitchFamily="34" charset="0"/>
              </a:rPr>
              <a:t>when MP out-of-order delivery happens</a:t>
            </a:r>
            <a:endParaRPr lang="zh-CN" altLang="en-US" sz="1200" dirty="0"/>
          </a:p>
        </p:txBody>
      </p:sp>
    </p:spTree>
    <p:extLst>
      <p:ext uri="{BB962C8B-B14F-4D97-AF65-F5344CB8AC3E}">
        <p14:creationId xmlns:p14="http://schemas.microsoft.com/office/powerpoint/2010/main" val="689359988"/>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8199695B-C794-38C1-7DFC-7FD7B23C7816}"/>
              </a:ext>
            </a:extLst>
          </p:cNvPr>
          <p:cNvSpPr txBox="1">
            <a:spLocks/>
          </p:cNvSpPr>
          <p:nvPr/>
        </p:nvSpPr>
        <p:spPr bwMode="auto">
          <a:xfrm>
            <a:off x="3381555" y="100634"/>
            <a:ext cx="4365451" cy="572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400" dirty="0"/>
              <a:t>Effectiveness of A-RSM</a:t>
            </a:r>
            <a:endParaRPr lang="zh-CN" altLang="en-US" sz="3400" dirty="0"/>
          </a:p>
        </p:txBody>
      </p:sp>
      <p:pic>
        <p:nvPicPr>
          <p:cNvPr id="8" name="图片 7">
            <a:extLst>
              <a:ext uri="{FF2B5EF4-FFF2-40B4-BE49-F238E27FC236}">
                <a16:creationId xmlns:a16="http://schemas.microsoft.com/office/drawing/2014/main" id="{2DF3D47A-A315-8B7D-1D84-A8B784C977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23095" y="1191310"/>
            <a:ext cx="4365451" cy="2636849"/>
          </a:xfrm>
          <a:prstGeom prst="rect">
            <a:avLst/>
          </a:prstGeom>
        </p:spPr>
      </p:pic>
      <p:sp>
        <p:nvSpPr>
          <p:cNvPr id="10" name="文本框 9">
            <a:extLst>
              <a:ext uri="{FF2B5EF4-FFF2-40B4-BE49-F238E27FC236}">
                <a16:creationId xmlns:a16="http://schemas.microsoft.com/office/drawing/2014/main" id="{A25A0DF9-55A8-1C75-80CA-9FE63F896221}"/>
              </a:ext>
            </a:extLst>
          </p:cNvPr>
          <p:cNvSpPr txBox="1"/>
          <p:nvPr/>
        </p:nvSpPr>
        <p:spPr>
          <a:xfrm>
            <a:off x="389330" y="4905240"/>
            <a:ext cx="11335511" cy="584775"/>
          </a:xfrm>
          <a:prstGeom prst="rect">
            <a:avLst/>
          </a:prstGeom>
          <a:noFill/>
        </p:spPr>
        <p:txBody>
          <a:bodyPr wrap="square" rtlCol="0">
            <a:spAutoFit/>
          </a:bodyPr>
          <a:lstStyle/>
          <a:p>
            <a:pPr marL="536013" lvl="1" indent="-536013">
              <a:buBlip>
                <a:blip r:embed="rId4"/>
              </a:buBlip>
            </a:pPr>
            <a:r>
              <a:rPr lang="en" altLang="zh-CN" sz="1600" b="0" i="0" dirty="0">
                <a:solidFill>
                  <a:srgbClr val="000000"/>
                </a:solidFill>
                <a:effectLst/>
                <a:latin typeface="Tahoma" panose="020B0604030504040204" pitchFamily="34" charset="0"/>
              </a:rPr>
              <a:t>As shown in the above</a:t>
            </a:r>
            <a:r>
              <a:rPr lang="zh-CN" altLang="en-US" sz="1600" b="0" i="0" dirty="0">
                <a:solidFill>
                  <a:srgbClr val="000000"/>
                </a:solidFill>
                <a:effectLst/>
                <a:latin typeface="Tahoma" panose="020B0604030504040204" pitchFamily="34" charset="0"/>
              </a:rPr>
              <a:t> </a:t>
            </a:r>
            <a:r>
              <a:rPr lang="en-US" altLang="zh-CN" sz="1600" b="0" i="0" dirty="0">
                <a:solidFill>
                  <a:srgbClr val="000000"/>
                </a:solidFill>
                <a:effectLst/>
                <a:latin typeface="Tahoma" panose="020B0604030504040204" pitchFamily="34" charset="0"/>
              </a:rPr>
              <a:t>figure</a:t>
            </a:r>
            <a:r>
              <a:rPr lang="en" altLang="zh-CN" sz="1600" b="0" i="0" dirty="0">
                <a:solidFill>
                  <a:srgbClr val="000000"/>
                </a:solidFill>
                <a:effectLst/>
                <a:latin typeface="Tahoma" panose="020B0604030504040204" pitchFamily="34" charset="0"/>
              </a:rPr>
              <a:t>, A-RSM can provide sufficient re-transmitted packets in order to maintain sufficient cached bytes in the UE’s buffer so that the smoothness of the video play can be ensured.</a:t>
            </a:r>
            <a:endParaRPr lang="zh-CN" altLang="en-US" sz="1600" dirty="0"/>
          </a:p>
        </p:txBody>
      </p:sp>
      <p:sp>
        <p:nvSpPr>
          <p:cNvPr id="20" name="文本框 19">
            <a:extLst>
              <a:ext uri="{FF2B5EF4-FFF2-40B4-BE49-F238E27FC236}">
                <a16:creationId xmlns:a16="http://schemas.microsoft.com/office/drawing/2014/main" id="{A843BF86-7EB0-2E2E-3A64-34FF07E49E59}"/>
              </a:ext>
            </a:extLst>
          </p:cNvPr>
          <p:cNvSpPr txBox="1"/>
          <p:nvPr/>
        </p:nvSpPr>
        <p:spPr>
          <a:xfrm>
            <a:off x="4239310" y="4025347"/>
            <a:ext cx="3282924" cy="461665"/>
          </a:xfrm>
          <a:prstGeom prst="rect">
            <a:avLst/>
          </a:prstGeom>
          <a:noFill/>
        </p:spPr>
        <p:txBody>
          <a:bodyPr wrap="square">
            <a:spAutoFit/>
          </a:bodyPr>
          <a:lstStyle/>
          <a:p>
            <a:pPr algn="ctr"/>
            <a:r>
              <a:rPr lang="en-US" altLang="zh-CN" sz="1200" dirty="0">
                <a:solidFill>
                  <a:srgbClr val="000000"/>
                </a:solidFill>
                <a:latin typeface="Arial" panose="020B0604020202020204" pitchFamily="34" charset="0"/>
              </a:rPr>
              <a:t>(1)</a:t>
            </a:r>
            <a:r>
              <a:rPr lang="zh-CN" altLang="en-US" sz="1200" dirty="0">
                <a:solidFill>
                  <a:srgbClr val="000000"/>
                </a:solidFill>
                <a:latin typeface="Arial" panose="020B0604020202020204" pitchFamily="34" charset="0"/>
              </a:rPr>
              <a:t> </a:t>
            </a:r>
            <a:r>
              <a:rPr lang="en-US" altLang="zh-CN" sz="1200" dirty="0">
                <a:solidFill>
                  <a:srgbClr val="000000"/>
                </a:solidFill>
                <a:latin typeface="Arial" panose="020B0604020202020204" pitchFamily="34" charset="0"/>
              </a:rPr>
              <a:t>Buffer level with asynchronous redundant transmission</a:t>
            </a:r>
            <a:endParaRPr lang="zh-CN" altLang="en-US" sz="1200" dirty="0"/>
          </a:p>
        </p:txBody>
      </p:sp>
    </p:spTree>
    <p:extLst>
      <p:ext uri="{BB962C8B-B14F-4D97-AF65-F5344CB8AC3E}">
        <p14:creationId xmlns:p14="http://schemas.microsoft.com/office/powerpoint/2010/main" val="3559050996"/>
      </p:ext>
    </p:extLst>
  </p:cSld>
  <p:clrMapOvr>
    <a:masterClrMapping/>
  </p:clrMapOvr>
  <p:transition spd="slow"/>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1570</TotalTime>
  <Words>311</Words>
  <Application>Microsoft Macintosh PowerPoint</Application>
  <PresentationFormat>宽屏</PresentationFormat>
  <Paragraphs>17</Paragraphs>
  <Slides>4</Slides>
  <Notes>3</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4</vt:i4>
      </vt:variant>
    </vt:vector>
  </HeadingPairs>
  <TitlesOfParts>
    <vt:vector size="10" baseType="lpstr">
      <vt:lpstr>等线</vt:lpstr>
      <vt:lpstr>Arial</vt:lpstr>
      <vt:lpstr>Calibri</vt:lpstr>
      <vt:lpstr>Tahoma</vt:lpstr>
      <vt:lpstr>Times New Roman</vt:lpstr>
      <vt:lpstr>1_Office Theme</vt:lpstr>
      <vt:lpstr>DP on the effectiveness of asynchronous redundant steering mode</vt:lpstr>
      <vt:lpstr>Why multi-path transmission with different packet is need?</vt:lpstr>
      <vt:lpstr>Why MP out-of-order needs to be solved?</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AsiaInfo</dc:creator>
  <cp:lastModifiedBy>Alibaba_r0</cp:lastModifiedBy>
  <cp:revision>70</cp:revision>
  <dcterms:created xsi:type="dcterms:W3CDTF">2022-03-24T05:27:22Z</dcterms:created>
  <dcterms:modified xsi:type="dcterms:W3CDTF">2022-09-30T16:02:47Z</dcterms:modified>
</cp:coreProperties>
</file>